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3"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1" autoAdjust="0"/>
    <p:restoredTop sz="94660"/>
  </p:normalViewPr>
  <p:slideViewPr>
    <p:cSldViewPr snapToGrid="0" showGuides="1">
      <p:cViewPr varScale="1">
        <p:scale>
          <a:sx n="77" d="100"/>
          <a:sy n="77" d="100"/>
        </p:scale>
        <p:origin x="540" y="9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F875DC-AE90-4B62-8538-5FD9804066A9}" type="datetimeFigureOut">
              <a:rPr kumimoji="1" lang="ja-JP" altLang="en-US" smtClean="0"/>
              <a:t>2024/1/19</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298C62-CCD1-491D-B971-2DA525B6863F}" type="slidenum">
              <a:rPr kumimoji="1" lang="ja-JP" altLang="en-US" smtClean="0"/>
              <a:t>‹#›</a:t>
            </a:fld>
            <a:endParaRPr kumimoji="1" lang="ja-JP" altLang="en-US"/>
          </a:p>
        </p:txBody>
      </p:sp>
    </p:spTree>
    <p:extLst>
      <p:ext uri="{BB962C8B-B14F-4D97-AF65-F5344CB8AC3E}">
        <p14:creationId xmlns:p14="http://schemas.microsoft.com/office/powerpoint/2010/main" val="10128467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27084">
              <a:spcBef>
                <a:spcPct val="30000"/>
              </a:spcBef>
              <a:defRPr kumimoji="1" sz="900">
                <a:solidFill>
                  <a:schemeClr val="tx1"/>
                </a:solidFill>
                <a:latin typeface="Arial" panose="020B0604020202020204" pitchFamily="34" charset="0"/>
                <a:ea typeface="ＭＳ Ｐ明朝" panose="02020600040205080304" pitchFamily="18" charset="-128"/>
              </a:defRPr>
            </a:lvl1pPr>
            <a:lvl2pPr marL="513966" indent="-197679" defTabSz="627084">
              <a:spcBef>
                <a:spcPct val="30000"/>
              </a:spcBef>
              <a:defRPr kumimoji="1" sz="900">
                <a:solidFill>
                  <a:schemeClr val="tx1"/>
                </a:solidFill>
                <a:latin typeface="Arial" panose="020B0604020202020204" pitchFamily="34" charset="0"/>
                <a:ea typeface="ＭＳ Ｐ明朝" panose="02020600040205080304" pitchFamily="18" charset="-128"/>
              </a:defRPr>
            </a:lvl2pPr>
            <a:lvl3pPr marL="790719" indent="-158144" defTabSz="627084">
              <a:spcBef>
                <a:spcPct val="30000"/>
              </a:spcBef>
              <a:defRPr kumimoji="1" sz="900">
                <a:solidFill>
                  <a:schemeClr val="tx1"/>
                </a:solidFill>
                <a:latin typeface="Arial" panose="020B0604020202020204" pitchFamily="34" charset="0"/>
                <a:ea typeface="ＭＳ Ｐ明朝" panose="02020600040205080304" pitchFamily="18" charset="-128"/>
              </a:defRPr>
            </a:lvl3pPr>
            <a:lvl4pPr marL="1107003" indent="-158144" defTabSz="627084">
              <a:spcBef>
                <a:spcPct val="30000"/>
              </a:spcBef>
              <a:defRPr kumimoji="1" sz="900">
                <a:solidFill>
                  <a:schemeClr val="tx1"/>
                </a:solidFill>
                <a:latin typeface="Arial" panose="020B0604020202020204" pitchFamily="34" charset="0"/>
                <a:ea typeface="ＭＳ Ｐ明朝" panose="02020600040205080304" pitchFamily="18" charset="-128"/>
              </a:defRPr>
            </a:lvl4pPr>
            <a:lvl5pPr marL="1423291" indent="-158144" defTabSz="627084">
              <a:spcBef>
                <a:spcPct val="30000"/>
              </a:spcBef>
              <a:defRPr kumimoji="1" sz="900">
                <a:solidFill>
                  <a:schemeClr val="tx1"/>
                </a:solidFill>
                <a:latin typeface="Arial" panose="020B0604020202020204" pitchFamily="34" charset="0"/>
                <a:ea typeface="ＭＳ Ｐ明朝" panose="02020600040205080304" pitchFamily="18" charset="-128"/>
              </a:defRPr>
            </a:lvl5pPr>
            <a:lvl6pPr marL="1739579" indent="-158144" defTabSz="627084" eaLnBrk="0" fontAlgn="base" hangingPunct="0">
              <a:spcBef>
                <a:spcPct val="30000"/>
              </a:spcBef>
              <a:spcAft>
                <a:spcPct val="0"/>
              </a:spcAft>
              <a:defRPr kumimoji="1" sz="900">
                <a:solidFill>
                  <a:schemeClr val="tx1"/>
                </a:solidFill>
                <a:latin typeface="Arial" panose="020B0604020202020204" pitchFamily="34" charset="0"/>
                <a:ea typeface="ＭＳ Ｐ明朝" panose="02020600040205080304" pitchFamily="18" charset="-128"/>
              </a:defRPr>
            </a:lvl6pPr>
            <a:lvl7pPr marL="2055865" indent="-158144" defTabSz="627084" eaLnBrk="0" fontAlgn="base" hangingPunct="0">
              <a:spcBef>
                <a:spcPct val="30000"/>
              </a:spcBef>
              <a:spcAft>
                <a:spcPct val="0"/>
              </a:spcAft>
              <a:defRPr kumimoji="1" sz="900">
                <a:solidFill>
                  <a:schemeClr val="tx1"/>
                </a:solidFill>
                <a:latin typeface="Arial" panose="020B0604020202020204" pitchFamily="34" charset="0"/>
                <a:ea typeface="ＭＳ Ｐ明朝" panose="02020600040205080304" pitchFamily="18" charset="-128"/>
              </a:defRPr>
            </a:lvl7pPr>
            <a:lvl8pPr marL="2372153" indent="-158144" defTabSz="627084" eaLnBrk="0" fontAlgn="base" hangingPunct="0">
              <a:spcBef>
                <a:spcPct val="30000"/>
              </a:spcBef>
              <a:spcAft>
                <a:spcPct val="0"/>
              </a:spcAft>
              <a:defRPr kumimoji="1" sz="900">
                <a:solidFill>
                  <a:schemeClr val="tx1"/>
                </a:solidFill>
                <a:latin typeface="Arial" panose="020B0604020202020204" pitchFamily="34" charset="0"/>
                <a:ea typeface="ＭＳ Ｐ明朝" panose="02020600040205080304" pitchFamily="18" charset="-128"/>
              </a:defRPr>
            </a:lvl8pPr>
            <a:lvl9pPr marL="2688440" indent="-158144" defTabSz="627084" eaLnBrk="0" fontAlgn="base" hangingPunct="0">
              <a:spcBef>
                <a:spcPct val="30000"/>
              </a:spcBef>
              <a:spcAft>
                <a:spcPct val="0"/>
              </a:spcAft>
              <a:defRPr kumimoji="1" sz="900">
                <a:solidFill>
                  <a:schemeClr val="tx1"/>
                </a:solidFill>
                <a:latin typeface="Arial" panose="020B0604020202020204" pitchFamily="34" charset="0"/>
                <a:ea typeface="ＭＳ Ｐ明朝" panose="02020600040205080304" pitchFamily="18" charset="-128"/>
              </a:defRPr>
            </a:lvl9pPr>
          </a:lstStyle>
          <a:p>
            <a:pPr>
              <a:spcBef>
                <a:spcPct val="0"/>
              </a:spcBef>
            </a:pPr>
            <a:fld id="{DE79E8FD-8513-4853-8862-F158CE901AC5}" type="slidenum">
              <a:rPr lang="en-US" altLang="ja-JP">
                <a:ea typeface="ＭＳ Ｐゴシック" panose="020B0600070205080204" pitchFamily="50" charset="-128"/>
              </a:rPr>
              <a:pPr>
                <a:spcBef>
                  <a:spcPct val="0"/>
                </a:spcBef>
              </a:pPr>
              <a:t>1</a:t>
            </a:fld>
            <a:endParaRPr lang="en-US" altLang="ja-JP">
              <a:ea typeface="ＭＳ Ｐゴシック" panose="020B0600070205080204" pitchFamily="50" charset="-128"/>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12321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0E2B276-0682-4D6D-82A2-20B05FD27A93}" type="datetimeFigureOut">
              <a:rPr kumimoji="1" lang="ja-JP" altLang="en-US" smtClean="0"/>
              <a:t>2024/1/19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FEBBB5D-DE67-4BED-8D85-481D618C384D}" type="slidenum">
              <a:rPr kumimoji="1" lang="ja-JP" altLang="en-US" smtClean="0"/>
              <a:t>‹#›</a:t>
            </a:fld>
            <a:endParaRPr kumimoji="1" lang="ja-JP" altLang="en-US"/>
          </a:p>
        </p:txBody>
      </p:sp>
    </p:spTree>
    <p:extLst>
      <p:ext uri="{BB962C8B-B14F-4D97-AF65-F5344CB8AC3E}">
        <p14:creationId xmlns:p14="http://schemas.microsoft.com/office/powerpoint/2010/main" val="953772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E2B276-0682-4D6D-82A2-20B05FD27A93}" type="datetimeFigureOut">
              <a:rPr kumimoji="1" lang="ja-JP" altLang="en-US" smtClean="0"/>
              <a:t>2024/1/19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FEBBB5D-DE67-4BED-8D85-481D618C384D}" type="slidenum">
              <a:rPr kumimoji="1" lang="ja-JP" altLang="en-US" smtClean="0"/>
              <a:t>‹#›</a:t>
            </a:fld>
            <a:endParaRPr kumimoji="1" lang="ja-JP" altLang="en-US"/>
          </a:p>
        </p:txBody>
      </p:sp>
    </p:spTree>
    <p:extLst>
      <p:ext uri="{BB962C8B-B14F-4D97-AF65-F5344CB8AC3E}">
        <p14:creationId xmlns:p14="http://schemas.microsoft.com/office/powerpoint/2010/main" val="4003358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E2B276-0682-4D6D-82A2-20B05FD27A93}" type="datetimeFigureOut">
              <a:rPr kumimoji="1" lang="ja-JP" altLang="en-US" smtClean="0"/>
              <a:t>2024/1/19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FEBBB5D-DE67-4BED-8D85-481D618C384D}" type="slidenum">
              <a:rPr kumimoji="1" lang="ja-JP" altLang="en-US" smtClean="0"/>
              <a:t>‹#›</a:t>
            </a:fld>
            <a:endParaRPr kumimoji="1" lang="ja-JP" altLang="en-US"/>
          </a:p>
        </p:txBody>
      </p:sp>
    </p:spTree>
    <p:extLst>
      <p:ext uri="{BB962C8B-B14F-4D97-AF65-F5344CB8AC3E}">
        <p14:creationId xmlns:p14="http://schemas.microsoft.com/office/powerpoint/2010/main" val="423786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E2B276-0682-4D6D-82A2-20B05FD27A93}" type="datetimeFigureOut">
              <a:rPr kumimoji="1" lang="ja-JP" altLang="en-US" smtClean="0"/>
              <a:t>2024/1/19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FEBBB5D-DE67-4BED-8D85-481D618C384D}" type="slidenum">
              <a:rPr kumimoji="1" lang="ja-JP" altLang="en-US" smtClean="0"/>
              <a:t>‹#›</a:t>
            </a:fld>
            <a:endParaRPr kumimoji="1" lang="ja-JP" altLang="en-US"/>
          </a:p>
        </p:txBody>
      </p:sp>
    </p:spTree>
    <p:extLst>
      <p:ext uri="{BB962C8B-B14F-4D97-AF65-F5344CB8AC3E}">
        <p14:creationId xmlns:p14="http://schemas.microsoft.com/office/powerpoint/2010/main" val="4233989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E2B276-0682-4D6D-82A2-20B05FD27A93}" type="datetimeFigureOut">
              <a:rPr kumimoji="1" lang="ja-JP" altLang="en-US" smtClean="0"/>
              <a:t>2024/1/19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FEBBB5D-DE67-4BED-8D85-481D618C384D}" type="slidenum">
              <a:rPr kumimoji="1" lang="ja-JP" altLang="en-US" smtClean="0"/>
              <a:t>‹#›</a:t>
            </a:fld>
            <a:endParaRPr kumimoji="1" lang="ja-JP" altLang="en-US"/>
          </a:p>
        </p:txBody>
      </p:sp>
    </p:spTree>
    <p:extLst>
      <p:ext uri="{BB962C8B-B14F-4D97-AF65-F5344CB8AC3E}">
        <p14:creationId xmlns:p14="http://schemas.microsoft.com/office/powerpoint/2010/main" val="3219052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0E2B276-0682-4D6D-82A2-20B05FD27A93}" type="datetimeFigureOut">
              <a:rPr kumimoji="1" lang="ja-JP" altLang="en-US" smtClean="0"/>
              <a:t>2024/1/19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FEBBB5D-DE67-4BED-8D85-481D618C384D}" type="slidenum">
              <a:rPr kumimoji="1" lang="ja-JP" altLang="en-US" smtClean="0"/>
              <a:t>‹#›</a:t>
            </a:fld>
            <a:endParaRPr kumimoji="1" lang="ja-JP" altLang="en-US"/>
          </a:p>
        </p:txBody>
      </p:sp>
    </p:spTree>
    <p:extLst>
      <p:ext uri="{BB962C8B-B14F-4D97-AF65-F5344CB8AC3E}">
        <p14:creationId xmlns:p14="http://schemas.microsoft.com/office/powerpoint/2010/main" val="169463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0E2B276-0682-4D6D-82A2-20B05FD27A93}" type="datetimeFigureOut">
              <a:rPr kumimoji="1" lang="ja-JP" altLang="en-US" smtClean="0"/>
              <a:t>2024/1/19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FEBBB5D-DE67-4BED-8D85-481D618C384D}" type="slidenum">
              <a:rPr kumimoji="1" lang="ja-JP" altLang="en-US" smtClean="0"/>
              <a:t>‹#›</a:t>
            </a:fld>
            <a:endParaRPr kumimoji="1" lang="ja-JP" altLang="en-US"/>
          </a:p>
        </p:txBody>
      </p:sp>
    </p:spTree>
    <p:extLst>
      <p:ext uri="{BB962C8B-B14F-4D97-AF65-F5344CB8AC3E}">
        <p14:creationId xmlns:p14="http://schemas.microsoft.com/office/powerpoint/2010/main" val="3747450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0E2B276-0682-4D6D-82A2-20B05FD27A93}" type="datetimeFigureOut">
              <a:rPr kumimoji="1" lang="ja-JP" altLang="en-US" smtClean="0"/>
              <a:t>2024/1/19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FEBBB5D-DE67-4BED-8D85-481D618C384D}" type="slidenum">
              <a:rPr kumimoji="1" lang="ja-JP" altLang="en-US" smtClean="0"/>
              <a:t>‹#›</a:t>
            </a:fld>
            <a:endParaRPr kumimoji="1" lang="ja-JP" altLang="en-US"/>
          </a:p>
        </p:txBody>
      </p:sp>
    </p:spTree>
    <p:extLst>
      <p:ext uri="{BB962C8B-B14F-4D97-AF65-F5344CB8AC3E}">
        <p14:creationId xmlns:p14="http://schemas.microsoft.com/office/powerpoint/2010/main" val="1331466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2B276-0682-4D6D-82A2-20B05FD27A93}" type="datetimeFigureOut">
              <a:rPr kumimoji="1" lang="ja-JP" altLang="en-US" smtClean="0"/>
              <a:t>2024/1/19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FEBBB5D-DE67-4BED-8D85-481D618C384D}" type="slidenum">
              <a:rPr kumimoji="1" lang="ja-JP" altLang="en-US" smtClean="0"/>
              <a:t>‹#›</a:t>
            </a:fld>
            <a:endParaRPr kumimoji="1" lang="ja-JP" altLang="en-US"/>
          </a:p>
        </p:txBody>
      </p:sp>
    </p:spTree>
    <p:extLst>
      <p:ext uri="{BB962C8B-B14F-4D97-AF65-F5344CB8AC3E}">
        <p14:creationId xmlns:p14="http://schemas.microsoft.com/office/powerpoint/2010/main" val="1348545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E2B276-0682-4D6D-82A2-20B05FD27A93}" type="datetimeFigureOut">
              <a:rPr kumimoji="1" lang="ja-JP" altLang="en-US" smtClean="0"/>
              <a:t>2024/1/19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FEBBB5D-DE67-4BED-8D85-481D618C384D}" type="slidenum">
              <a:rPr kumimoji="1" lang="ja-JP" altLang="en-US" smtClean="0"/>
              <a:t>‹#›</a:t>
            </a:fld>
            <a:endParaRPr kumimoji="1" lang="ja-JP" altLang="en-US"/>
          </a:p>
        </p:txBody>
      </p:sp>
    </p:spTree>
    <p:extLst>
      <p:ext uri="{BB962C8B-B14F-4D97-AF65-F5344CB8AC3E}">
        <p14:creationId xmlns:p14="http://schemas.microsoft.com/office/powerpoint/2010/main" val="97956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E2B276-0682-4D6D-82A2-20B05FD27A93}" type="datetimeFigureOut">
              <a:rPr kumimoji="1" lang="ja-JP" altLang="en-US" smtClean="0"/>
              <a:t>2024/1/19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FEBBB5D-DE67-4BED-8D85-481D618C384D}" type="slidenum">
              <a:rPr kumimoji="1" lang="ja-JP" altLang="en-US" smtClean="0"/>
              <a:t>‹#›</a:t>
            </a:fld>
            <a:endParaRPr kumimoji="1" lang="ja-JP" altLang="en-US"/>
          </a:p>
        </p:txBody>
      </p:sp>
    </p:spTree>
    <p:extLst>
      <p:ext uri="{BB962C8B-B14F-4D97-AF65-F5344CB8AC3E}">
        <p14:creationId xmlns:p14="http://schemas.microsoft.com/office/powerpoint/2010/main" val="3263769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0E2B276-0682-4D6D-82A2-20B05FD27A93}" type="datetimeFigureOut">
              <a:rPr kumimoji="1" lang="ja-JP" altLang="en-US" smtClean="0"/>
              <a:t>2024/1/19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FEBBB5D-DE67-4BED-8D85-481D618C384D}" type="slidenum">
              <a:rPr kumimoji="1" lang="ja-JP" altLang="en-US" smtClean="0"/>
              <a:t>‹#›</a:t>
            </a:fld>
            <a:endParaRPr kumimoji="1" lang="ja-JP" altLang="en-US"/>
          </a:p>
        </p:txBody>
      </p:sp>
    </p:spTree>
    <p:extLst>
      <p:ext uri="{BB962C8B-B14F-4D97-AF65-F5344CB8AC3E}">
        <p14:creationId xmlns:p14="http://schemas.microsoft.com/office/powerpoint/2010/main" val="1591767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137" descr="IT協会ロゴ和文"/>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2975" y="0"/>
            <a:ext cx="835025"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6"/>
          <p:cNvSpPr txBox="1">
            <a:spLocks noChangeArrowheads="1"/>
          </p:cNvSpPr>
          <p:nvPr/>
        </p:nvSpPr>
        <p:spPr bwMode="auto">
          <a:xfrm>
            <a:off x="407087" y="651713"/>
            <a:ext cx="57610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2000" b="1" dirty="0">
                <a:latin typeface="BIZ UDPゴシック" panose="020B0400000000000000" pitchFamily="50" charset="-128"/>
                <a:ea typeface="BIZ UDPゴシック" panose="020B0400000000000000" pitchFamily="50" charset="-128"/>
              </a:rPr>
              <a:t>協賛に関する承諾書</a:t>
            </a:r>
          </a:p>
        </p:txBody>
      </p:sp>
      <p:sp>
        <p:nvSpPr>
          <p:cNvPr id="3076" name="Text Box 7"/>
          <p:cNvSpPr txBox="1">
            <a:spLocks noChangeArrowheads="1"/>
          </p:cNvSpPr>
          <p:nvPr/>
        </p:nvSpPr>
        <p:spPr bwMode="auto">
          <a:xfrm>
            <a:off x="4437112" y="1045026"/>
            <a:ext cx="234945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50000"/>
              </a:spcBef>
              <a:buFontTx/>
              <a:buNone/>
            </a:pPr>
            <a:r>
              <a:rPr lang="ja-JP" altLang="en-US" sz="1100" dirty="0">
                <a:latin typeface="BIZ UDPゴシック" panose="020B0400000000000000" pitchFamily="50" charset="-128"/>
                <a:ea typeface="BIZ UDPゴシック" panose="020B0400000000000000" pitchFamily="50" charset="-128"/>
              </a:rPr>
              <a:t>２０２</a:t>
            </a:r>
            <a:r>
              <a:rPr lang="en-US" altLang="ja-JP" sz="1100" dirty="0">
                <a:latin typeface="BIZ UDPゴシック" panose="020B0400000000000000" pitchFamily="50" charset="-128"/>
                <a:ea typeface="BIZ UDPゴシック" panose="020B0400000000000000" pitchFamily="50" charset="-128"/>
              </a:rPr>
              <a:t>4</a:t>
            </a:r>
            <a:r>
              <a:rPr lang="ja-JP" altLang="en-US" sz="1100" b="0" dirty="0">
                <a:latin typeface="BIZ UDPゴシック" panose="020B0400000000000000" pitchFamily="50" charset="-128"/>
                <a:ea typeface="BIZ UDPゴシック" panose="020B0400000000000000" pitchFamily="50" charset="-128"/>
              </a:rPr>
              <a:t>年　　月　　日</a:t>
            </a:r>
          </a:p>
        </p:txBody>
      </p:sp>
      <p:sp>
        <p:nvSpPr>
          <p:cNvPr id="3077" name="Text Box 8"/>
          <p:cNvSpPr txBox="1">
            <a:spLocks noChangeArrowheads="1"/>
          </p:cNvSpPr>
          <p:nvPr/>
        </p:nvSpPr>
        <p:spPr bwMode="auto">
          <a:xfrm>
            <a:off x="0" y="1116463"/>
            <a:ext cx="47974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b="0" dirty="0">
                <a:latin typeface="BIZ UDPゴシック" panose="020B0400000000000000" pitchFamily="50" charset="-128"/>
                <a:ea typeface="BIZ UDPゴシック" panose="020B0400000000000000" pitchFamily="50" charset="-128"/>
              </a:rPr>
              <a:t>公益社団法人企業情報化協会　御中</a:t>
            </a:r>
          </a:p>
        </p:txBody>
      </p:sp>
      <p:sp>
        <p:nvSpPr>
          <p:cNvPr id="3078" name="Text Box 9"/>
          <p:cNvSpPr txBox="1">
            <a:spLocks noChangeArrowheads="1"/>
          </p:cNvSpPr>
          <p:nvPr/>
        </p:nvSpPr>
        <p:spPr bwMode="auto">
          <a:xfrm>
            <a:off x="0" y="1400058"/>
            <a:ext cx="68580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200" b="0" dirty="0">
                <a:latin typeface="BIZ UDPゴシック" panose="020B0400000000000000" pitchFamily="50" charset="-128"/>
                <a:ea typeface="BIZ UDPゴシック" panose="020B0400000000000000" pitchFamily="50" charset="-128"/>
              </a:rPr>
              <a:t>開催趣旨に賛同し、下記のとおり協賛いたします。</a:t>
            </a:r>
          </a:p>
        </p:txBody>
      </p:sp>
      <p:sp>
        <p:nvSpPr>
          <p:cNvPr id="3079" name="Text Box 10"/>
          <p:cNvSpPr txBox="1">
            <a:spLocks noChangeArrowheads="1"/>
          </p:cNvSpPr>
          <p:nvPr/>
        </p:nvSpPr>
        <p:spPr bwMode="auto">
          <a:xfrm>
            <a:off x="208980" y="2046271"/>
            <a:ext cx="2340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ts val="0"/>
              </a:spcBef>
              <a:buFontTx/>
              <a:buNone/>
            </a:pPr>
            <a:r>
              <a:rPr lang="ja-JP" altLang="en-US" sz="1200" b="0" dirty="0">
                <a:latin typeface="BIZ UDPゴシック" panose="020B0400000000000000" pitchFamily="50" charset="-128"/>
                <a:ea typeface="BIZ UDPゴシック" panose="020B0400000000000000" pitchFamily="50" charset="-128"/>
              </a:rPr>
              <a:t>□　会　員 ・ 準会員</a:t>
            </a:r>
            <a:endParaRPr lang="en-US" altLang="ja-JP" sz="1200" b="0" dirty="0">
              <a:latin typeface="BIZ UDPゴシック" panose="020B0400000000000000" pitchFamily="50" charset="-128"/>
              <a:ea typeface="BIZ UDPゴシック" panose="020B0400000000000000" pitchFamily="50" charset="-128"/>
            </a:endParaRPr>
          </a:p>
          <a:p>
            <a:pPr eaLnBrk="1" hangingPunct="1">
              <a:spcBef>
                <a:spcPts val="0"/>
              </a:spcBef>
              <a:buFontTx/>
              <a:buNone/>
            </a:pPr>
            <a:r>
              <a:rPr lang="ja-JP" altLang="en-US" sz="1200" b="0" dirty="0">
                <a:latin typeface="BIZ UDPゴシック" panose="020B0400000000000000" pitchFamily="50" charset="-128"/>
                <a:ea typeface="BIZ UDPゴシック" panose="020B0400000000000000" pitchFamily="50" charset="-128"/>
              </a:rPr>
              <a:t>□　非会員（上記以外</a:t>
            </a:r>
            <a:r>
              <a:rPr lang="ja-JP" altLang="en-US" sz="1000" b="0" dirty="0">
                <a:latin typeface="BIZ UDPゴシック" panose="020B0400000000000000" pitchFamily="50" charset="-128"/>
                <a:ea typeface="BIZ UDPゴシック" panose="020B0400000000000000" pitchFamily="50" charset="-128"/>
              </a:rPr>
              <a:t>）</a:t>
            </a:r>
            <a:r>
              <a:rPr lang="ja-JP" altLang="en-US" sz="1400" b="0" dirty="0">
                <a:latin typeface="BIZ UDPゴシック" panose="020B0400000000000000" pitchFamily="50" charset="-128"/>
                <a:ea typeface="BIZ UDPゴシック" panose="020B0400000000000000" pitchFamily="50" charset="-128"/>
              </a:rPr>
              <a:t>　　　　　　　　　 　</a:t>
            </a:r>
            <a:r>
              <a:rPr lang="en-US" altLang="ja-JP" sz="1400" b="0" dirty="0">
                <a:latin typeface="BIZ UDPゴシック" panose="020B0400000000000000" pitchFamily="50" charset="-128"/>
                <a:ea typeface="BIZ UDPゴシック" panose="020B0400000000000000" pitchFamily="50" charset="-128"/>
              </a:rPr>
              <a:t>	</a:t>
            </a:r>
            <a:endParaRPr lang="ja-JP" altLang="en-US" sz="1400" b="0" dirty="0">
              <a:latin typeface="BIZ UDPゴシック" panose="020B0400000000000000" pitchFamily="50" charset="-128"/>
              <a:ea typeface="BIZ UDPゴシック" panose="020B0400000000000000" pitchFamily="50" charset="-128"/>
            </a:endParaRPr>
          </a:p>
        </p:txBody>
      </p:sp>
      <p:graphicFrame>
        <p:nvGraphicFramePr>
          <p:cNvPr id="7508" name="Group 340"/>
          <p:cNvGraphicFramePr>
            <a:graphicFrameLocks noGrp="1"/>
          </p:cNvGraphicFramePr>
          <p:nvPr>
            <p:extLst>
              <p:ext uri="{D42A27DB-BD31-4B8C-83A1-F6EECF244321}">
                <p14:modId xmlns:p14="http://schemas.microsoft.com/office/powerpoint/2010/main" val="1689290258"/>
              </p:ext>
            </p:extLst>
          </p:nvPr>
        </p:nvGraphicFramePr>
        <p:xfrm>
          <a:off x="250964" y="2584501"/>
          <a:ext cx="6391275" cy="1830938"/>
        </p:xfrm>
        <a:graphic>
          <a:graphicData uri="http://schemas.openxmlformats.org/drawingml/2006/table">
            <a:tbl>
              <a:tblPr/>
              <a:tblGrid>
                <a:gridCol w="1008063">
                  <a:extLst>
                    <a:ext uri="{9D8B030D-6E8A-4147-A177-3AD203B41FA5}">
                      <a16:colId xmlns:a16="http://schemas.microsoft.com/office/drawing/2014/main" val="20000"/>
                    </a:ext>
                  </a:extLst>
                </a:gridCol>
                <a:gridCol w="2871443">
                  <a:extLst>
                    <a:ext uri="{9D8B030D-6E8A-4147-A177-3AD203B41FA5}">
                      <a16:colId xmlns:a16="http://schemas.microsoft.com/office/drawing/2014/main" val="20001"/>
                    </a:ext>
                  </a:extLst>
                </a:gridCol>
                <a:gridCol w="717365">
                  <a:extLst>
                    <a:ext uri="{9D8B030D-6E8A-4147-A177-3AD203B41FA5}">
                      <a16:colId xmlns:a16="http://schemas.microsoft.com/office/drawing/2014/main" val="2134629051"/>
                    </a:ext>
                  </a:extLst>
                </a:gridCol>
                <a:gridCol w="1794404">
                  <a:extLst>
                    <a:ext uri="{9D8B030D-6E8A-4147-A177-3AD203B41FA5}">
                      <a16:colId xmlns:a16="http://schemas.microsoft.com/office/drawing/2014/main" val="3299683776"/>
                    </a:ext>
                  </a:extLst>
                </a:gridCol>
              </a:tblGrid>
              <a:tr h="274168">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r>
                        <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申込責任者連絡先</a:t>
                      </a:r>
                      <a:r>
                        <a:rPr kumimoji="1" lang="en-US"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     </a:t>
                      </a:r>
                      <a:r>
                        <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　　　　　　　　　　　　　　　　　　　　　　　　　　</a:t>
                      </a:r>
                      <a:r>
                        <a:rPr kumimoji="1" lang="en-US" altLang="ja-JP" sz="1100" b="0"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rPr>
                        <a:t>※</a:t>
                      </a:r>
                      <a:r>
                        <a:rPr kumimoji="1" lang="ja-JP" altLang="en-US" sz="1100" b="0"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rPr>
                        <a:t>申込期限：</a:t>
                      </a:r>
                      <a:r>
                        <a:rPr kumimoji="1" lang="en-US" altLang="ja-JP" sz="1100" b="0"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rPr>
                        <a:t>2024</a:t>
                      </a:r>
                      <a:r>
                        <a:rPr kumimoji="1" lang="ja-JP" altLang="en-US" sz="1100" b="0"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rPr>
                        <a:t>年６月</a:t>
                      </a:r>
                      <a:r>
                        <a:rPr kumimoji="1" lang="en-US" altLang="ja-JP" sz="1100" b="0"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rPr>
                        <a:t>21</a:t>
                      </a:r>
                      <a:r>
                        <a:rPr kumimoji="1" lang="ja-JP" altLang="en-US" sz="1100" b="0"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rPr>
                        <a:t>日</a:t>
                      </a:r>
                      <a:r>
                        <a:rPr kumimoji="1" lang="en-US" altLang="ja-JP" sz="1100" b="0"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rPr>
                        <a:t>(</a:t>
                      </a:r>
                      <a:r>
                        <a:rPr kumimoji="1" lang="ja-JP" altLang="en-US" sz="1100" b="0"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rPr>
                        <a:t>金</a:t>
                      </a:r>
                      <a:r>
                        <a:rPr kumimoji="1" lang="en-US" altLang="ja-JP" sz="1100" b="0"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rPr>
                        <a:t>)</a:t>
                      </a: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74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会社名</a:t>
                      </a: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所在地</a:t>
                      </a: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endParaRPr kumimoji="1" lang="en-US"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274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所属・役職</a:t>
                      </a: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274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お名前</a:t>
                      </a: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30883231"/>
                  </a:ext>
                </a:extLst>
              </a:tr>
              <a:tr h="274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E-mail</a:t>
                      </a:r>
                      <a:endPar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TEL</a:t>
                      </a:r>
                      <a:endPar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3697674"/>
                  </a:ext>
                </a:extLst>
              </a:tr>
            </a:tbl>
          </a:graphicData>
        </a:graphic>
      </p:graphicFrame>
      <p:graphicFrame>
        <p:nvGraphicFramePr>
          <p:cNvPr id="7481" name="Group 313"/>
          <p:cNvGraphicFramePr>
            <a:graphicFrameLocks noGrp="1"/>
          </p:cNvGraphicFramePr>
          <p:nvPr>
            <p:extLst>
              <p:ext uri="{D42A27DB-BD31-4B8C-83A1-F6EECF244321}">
                <p14:modId xmlns:p14="http://schemas.microsoft.com/office/powerpoint/2010/main" val="1940651691"/>
              </p:ext>
            </p:extLst>
          </p:nvPr>
        </p:nvGraphicFramePr>
        <p:xfrm>
          <a:off x="250964" y="4590594"/>
          <a:ext cx="6391275" cy="1383888"/>
        </p:xfrm>
        <a:graphic>
          <a:graphicData uri="http://schemas.openxmlformats.org/drawingml/2006/table">
            <a:tbl>
              <a:tblPr/>
              <a:tblGrid>
                <a:gridCol w="1008064">
                  <a:extLst>
                    <a:ext uri="{9D8B030D-6E8A-4147-A177-3AD203B41FA5}">
                      <a16:colId xmlns:a16="http://schemas.microsoft.com/office/drawing/2014/main" val="20000"/>
                    </a:ext>
                  </a:extLst>
                </a:gridCol>
                <a:gridCol w="2879380">
                  <a:extLst>
                    <a:ext uri="{9D8B030D-6E8A-4147-A177-3AD203B41FA5}">
                      <a16:colId xmlns:a16="http://schemas.microsoft.com/office/drawing/2014/main" val="20001"/>
                    </a:ext>
                  </a:extLst>
                </a:gridCol>
                <a:gridCol w="709427">
                  <a:extLst>
                    <a:ext uri="{9D8B030D-6E8A-4147-A177-3AD203B41FA5}">
                      <a16:colId xmlns:a16="http://schemas.microsoft.com/office/drawing/2014/main" val="1628741701"/>
                    </a:ext>
                  </a:extLst>
                </a:gridCol>
                <a:gridCol w="1794404">
                  <a:extLst>
                    <a:ext uri="{9D8B030D-6E8A-4147-A177-3AD203B41FA5}">
                      <a16:colId xmlns:a16="http://schemas.microsoft.com/office/drawing/2014/main" val="2355057008"/>
                    </a:ext>
                  </a:extLst>
                </a:gridCol>
              </a:tblGrid>
              <a:tr h="308948">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r>
                        <a:rPr kumimoji="1"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本件連絡担当者連絡先</a:t>
                      </a:r>
                      <a:r>
                        <a:rPr kumimoji="1" lang="en-US"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r>
                        <a:rPr kumimoji="1"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ソリューションセミナーにおけるご講演関連の連絡先</a:t>
                      </a:r>
                      <a:endParaRPr kumimoji="1" lang="en-US"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　　</a:t>
                      </a:r>
                      <a:r>
                        <a:rPr kumimoji="1" lang="en-US" altLang="ja-JP" sz="1000" b="0" i="0" u="none" strike="noStrike" cap="none" normalizeH="0" baseline="0" dirty="0">
                          <a:ln>
                            <a:noFill/>
                          </a:ln>
                          <a:solidFill>
                            <a:schemeClr val="accent2">
                              <a:lumMod val="75000"/>
                            </a:schemeClr>
                          </a:solidFill>
                          <a:effectLst/>
                          <a:latin typeface="BIZ UDPゴシック" panose="020B0400000000000000" pitchFamily="50" charset="-128"/>
                          <a:ea typeface="BIZ UDPゴシック" panose="020B0400000000000000" pitchFamily="50" charset="-128"/>
                        </a:rPr>
                        <a:t>※</a:t>
                      </a:r>
                      <a:r>
                        <a:rPr kumimoji="1" lang="ja-JP" altLang="en-US" sz="1000" b="0" i="0" u="none" strike="noStrike" cap="none" normalizeH="0" baseline="0" dirty="0">
                          <a:ln>
                            <a:noFill/>
                          </a:ln>
                          <a:solidFill>
                            <a:schemeClr val="accent2">
                              <a:lumMod val="75000"/>
                            </a:schemeClr>
                          </a:solidFill>
                          <a:effectLst/>
                          <a:latin typeface="BIZ UDPゴシック" panose="020B0400000000000000" pitchFamily="50" charset="-128"/>
                          <a:ea typeface="BIZ UDPゴシック" panose="020B0400000000000000" pitchFamily="50" charset="-128"/>
                        </a:rPr>
                        <a:t>講演テーマおよび登壇者情報（氏名・役職・顔写真・会社ロゴ）を事務局宛にお送り願います。</a:t>
                      </a:r>
                      <a:endParaRPr kumimoji="1" lang="en-US" altLang="ja-JP" sz="1000" b="0" i="0" u="none" strike="noStrike" cap="none" normalizeH="0" baseline="0" dirty="0">
                        <a:ln>
                          <a:noFill/>
                        </a:ln>
                        <a:solidFill>
                          <a:schemeClr val="accent2">
                            <a:lumMod val="75000"/>
                          </a:schemeClr>
                        </a:solidFill>
                        <a:effectLst/>
                        <a:latin typeface="BIZ UDPゴシック" panose="020B0400000000000000" pitchFamily="50" charset="-128"/>
                        <a:ea typeface="BIZ UDPゴシック" panose="020B0400000000000000" pitchFamily="50" charset="-128"/>
                      </a:endParaRPr>
                    </a:p>
                  </a:txBody>
                  <a:tcPr marT="45642" marB="45642"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0894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所属・役職</a:t>
                      </a:r>
                    </a:p>
                  </a:txBody>
                  <a:tcPr marT="45642" marB="45642"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2" marB="45642"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0894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お名前</a:t>
                      </a:r>
                    </a:p>
                  </a:txBody>
                  <a:tcPr marT="45642" marB="45642"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ts val="12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2" marB="45642"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0894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E-mail</a:t>
                      </a:r>
                      <a:endPar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TEL</a:t>
                      </a:r>
                      <a:endPar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0531336"/>
                  </a:ext>
                </a:extLst>
              </a:tr>
            </a:tbl>
          </a:graphicData>
        </a:graphic>
      </p:graphicFrame>
      <p:sp>
        <p:nvSpPr>
          <p:cNvPr id="3140" name="Rectangle 133"/>
          <p:cNvSpPr>
            <a:spLocks noChangeArrowheads="1"/>
          </p:cNvSpPr>
          <p:nvPr/>
        </p:nvSpPr>
        <p:spPr bwMode="auto">
          <a:xfrm>
            <a:off x="279211" y="8220928"/>
            <a:ext cx="63373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800" b="0" dirty="0">
                <a:latin typeface="BIZ UDPゴシック" panose="020B0400000000000000" pitchFamily="50" charset="-128"/>
                <a:ea typeface="BIZ UDPゴシック" panose="020B0400000000000000" pitchFamily="50" charset="-128"/>
              </a:rPr>
              <a:t>【</a:t>
            </a:r>
            <a:r>
              <a:rPr lang="ja-JP" altLang="en-US" sz="800" b="0" dirty="0">
                <a:latin typeface="BIZ UDPゴシック" panose="020B0400000000000000" pitchFamily="50" charset="-128"/>
                <a:ea typeface="BIZ UDPゴシック" panose="020B0400000000000000" pitchFamily="50" charset="-128"/>
              </a:rPr>
              <a:t>個人情報のお取り扱いについて</a:t>
            </a:r>
            <a:r>
              <a:rPr lang="en-US" altLang="ja-JP" sz="800" b="0" dirty="0">
                <a:latin typeface="BIZ UDPゴシック" panose="020B0400000000000000" pitchFamily="50" charset="-128"/>
                <a:ea typeface="BIZ UDPゴシック" panose="020B0400000000000000" pitchFamily="50" charset="-128"/>
              </a:rPr>
              <a:t>】</a:t>
            </a:r>
          </a:p>
          <a:p>
            <a:pPr eaLnBrk="1" hangingPunct="1">
              <a:spcBef>
                <a:spcPct val="0"/>
              </a:spcBef>
              <a:buFontTx/>
              <a:buNone/>
            </a:pPr>
            <a:r>
              <a:rPr lang="ja-JP" altLang="en-US" sz="800" b="0" dirty="0">
                <a:latin typeface="BIZ UDPゴシック" panose="020B0400000000000000" pitchFamily="50" charset="-128"/>
                <a:ea typeface="BIZ UDPゴシック" panose="020B0400000000000000" pitchFamily="50" charset="-128"/>
              </a:rPr>
              <a:t>（公社）企業情報化協会では、個人情報の保護に努めております。ご提供いただきました個人情報につきましては、本催し物に関する確認、連絡及びホームページや印刷物への掲載、ＪＩＩＴ主催の関連催し物のご案内等をお送りさせていただく際に利用させていただきます。</a:t>
            </a:r>
          </a:p>
        </p:txBody>
      </p:sp>
      <p:sp>
        <p:nvSpPr>
          <p:cNvPr id="2" name="テキスト ボックス 1">
            <a:extLst>
              <a:ext uri="{FF2B5EF4-FFF2-40B4-BE49-F238E27FC236}">
                <a16:creationId xmlns:a16="http://schemas.microsoft.com/office/drawing/2014/main" id="{7659625F-8AED-40DD-9750-1EDCDA595039}"/>
              </a:ext>
            </a:extLst>
          </p:cNvPr>
          <p:cNvSpPr txBox="1"/>
          <p:nvPr/>
        </p:nvSpPr>
        <p:spPr>
          <a:xfrm>
            <a:off x="1724074" y="2054098"/>
            <a:ext cx="1649811" cy="461665"/>
          </a:xfrm>
          <a:prstGeom prst="rect">
            <a:avLst/>
          </a:prstGeom>
          <a:noFill/>
        </p:spPr>
        <p:txBody>
          <a:bodyPr wrap="none" rtlCol="0">
            <a:spAutoFit/>
          </a:bodyPr>
          <a:lstStyle/>
          <a:p>
            <a:r>
              <a:rPr lang="en-US" altLang="ja-JP" sz="1200" dirty="0">
                <a:latin typeface="BIZ UDPゴシック" panose="020B0400000000000000" pitchFamily="50" charset="-128"/>
                <a:ea typeface="BIZ UDPゴシック" panose="020B0400000000000000" pitchFamily="50" charset="-128"/>
              </a:rPr>
              <a:t>66</a:t>
            </a:r>
            <a:r>
              <a:rPr lang="en-US" altLang="ja-JP" sz="1200" b="0" dirty="0">
                <a:latin typeface="BIZ UDPゴシック" panose="020B0400000000000000" pitchFamily="50" charset="-128"/>
                <a:ea typeface="BIZ UDPゴシック" panose="020B0400000000000000" pitchFamily="50" charset="-128"/>
              </a:rPr>
              <a:t>0</a:t>
            </a:r>
            <a:r>
              <a:rPr kumimoji="1" lang="en-US" altLang="ja-JP" sz="1200" b="0" dirty="0">
                <a:latin typeface="BIZ UDPゴシック" panose="020B0400000000000000" pitchFamily="50" charset="-128"/>
                <a:ea typeface="BIZ UDPゴシック" panose="020B0400000000000000" pitchFamily="50" charset="-128"/>
              </a:rPr>
              <a:t>,000</a:t>
            </a:r>
            <a:r>
              <a:rPr kumimoji="1" lang="ja-JP" altLang="en-US" sz="1200" b="0" dirty="0">
                <a:latin typeface="BIZ UDPゴシック" panose="020B0400000000000000" pitchFamily="50" charset="-128"/>
                <a:ea typeface="BIZ UDPゴシック" panose="020B0400000000000000" pitchFamily="50" charset="-128"/>
              </a:rPr>
              <a:t>円　</a:t>
            </a:r>
            <a:r>
              <a:rPr kumimoji="1" lang="en-US" altLang="ja-JP" sz="1200" b="0" dirty="0">
                <a:latin typeface="BIZ UDPゴシック" panose="020B0400000000000000" pitchFamily="50" charset="-128"/>
                <a:ea typeface="BIZ UDPゴシック" panose="020B0400000000000000" pitchFamily="50" charset="-128"/>
              </a:rPr>
              <a:t>(</a:t>
            </a:r>
            <a:r>
              <a:rPr kumimoji="1" lang="ja-JP" altLang="en-US" sz="1200" b="0" dirty="0">
                <a:latin typeface="BIZ UDPゴシック" panose="020B0400000000000000" pitchFamily="50" charset="-128"/>
                <a:ea typeface="BIZ UDPゴシック" panose="020B0400000000000000" pitchFamily="50" charset="-128"/>
              </a:rPr>
              <a:t>税込</a:t>
            </a:r>
            <a:r>
              <a:rPr kumimoji="1" lang="en-US" altLang="ja-JP" sz="1200" b="0" dirty="0">
                <a:latin typeface="BIZ UDPゴシック" panose="020B0400000000000000" pitchFamily="50" charset="-128"/>
                <a:ea typeface="BIZ UDPゴシック" panose="020B0400000000000000" pitchFamily="50" charset="-128"/>
              </a:rPr>
              <a:t>)</a:t>
            </a:r>
          </a:p>
          <a:p>
            <a:r>
              <a:rPr lang="en-US" altLang="ja-JP" sz="1200" dirty="0">
                <a:latin typeface="BIZ UDPゴシック" panose="020B0400000000000000" pitchFamily="50" charset="-128"/>
                <a:ea typeface="BIZ UDPゴシック" panose="020B0400000000000000" pitchFamily="50" charset="-128"/>
              </a:rPr>
              <a:t>77</a:t>
            </a:r>
            <a:r>
              <a:rPr lang="en-US" altLang="ja-JP" sz="1200" b="0" dirty="0">
                <a:latin typeface="BIZ UDPゴシック" panose="020B0400000000000000" pitchFamily="50" charset="-128"/>
                <a:ea typeface="BIZ UDPゴシック" panose="020B0400000000000000" pitchFamily="50" charset="-128"/>
              </a:rPr>
              <a:t>0,000</a:t>
            </a:r>
            <a:r>
              <a:rPr lang="ja-JP" altLang="en-US" sz="1200" b="0" dirty="0">
                <a:latin typeface="BIZ UDPゴシック" panose="020B0400000000000000" pitchFamily="50" charset="-128"/>
                <a:ea typeface="BIZ UDPゴシック" panose="020B0400000000000000" pitchFamily="50" charset="-128"/>
              </a:rPr>
              <a:t>円  </a:t>
            </a:r>
            <a:r>
              <a:rPr lang="en-US" altLang="ja-JP" sz="1200" b="0" dirty="0">
                <a:latin typeface="BIZ UDPゴシック" panose="020B0400000000000000" pitchFamily="50" charset="-128"/>
                <a:ea typeface="BIZ UDPゴシック" panose="020B0400000000000000" pitchFamily="50" charset="-128"/>
              </a:rPr>
              <a:t>(</a:t>
            </a:r>
            <a:r>
              <a:rPr lang="ja-JP" altLang="en-US" sz="1200" b="0" dirty="0">
                <a:latin typeface="BIZ UDPゴシック" panose="020B0400000000000000" pitchFamily="50" charset="-128"/>
                <a:ea typeface="BIZ UDPゴシック" panose="020B0400000000000000" pitchFamily="50" charset="-128"/>
              </a:rPr>
              <a:t>税込</a:t>
            </a:r>
            <a:r>
              <a:rPr lang="en-US" altLang="ja-JP" sz="1200" b="0" dirty="0">
                <a:latin typeface="BIZ UDPゴシック" panose="020B0400000000000000" pitchFamily="50" charset="-128"/>
                <a:ea typeface="BIZ UDPゴシック" panose="020B0400000000000000" pitchFamily="50" charset="-128"/>
              </a:rPr>
              <a:t>)</a:t>
            </a:r>
          </a:p>
        </p:txBody>
      </p:sp>
      <p:sp>
        <p:nvSpPr>
          <p:cNvPr id="3" name="テキスト ボックス 2">
            <a:extLst>
              <a:ext uri="{FF2B5EF4-FFF2-40B4-BE49-F238E27FC236}">
                <a16:creationId xmlns:a16="http://schemas.microsoft.com/office/drawing/2014/main" id="{2088E438-E709-4AC8-BBB8-E91338E858A0}"/>
              </a:ext>
            </a:extLst>
          </p:cNvPr>
          <p:cNvSpPr txBox="1"/>
          <p:nvPr/>
        </p:nvSpPr>
        <p:spPr>
          <a:xfrm>
            <a:off x="196689" y="1579391"/>
            <a:ext cx="1076263" cy="276999"/>
          </a:xfrm>
          <a:prstGeom prst="rect">
            <a:avLst/>
          </a:prstGeom>
          <a:noFill/>
        </p:spPr>
        <p:txBody>
          <a:bodyPr wrap="square" rtlCol="0">
            <a:spAutoFit/>
          </a:bodyPr>
          <a:lstStyle/>
          <a:p>
            <a:r>
              <a:rPr kumimoji="1" lang="en-US" altLang="ja-JP" sz="1200" b="0" dirty="0">
                <a:latin typeface="BIZ UDPゴシック" panose="020B0400000000000000" pitchFamily="50" charset="-128"/>
                <a:ea typeface="BIZ UDPゴシック" panose="020B0400000000000000" pitchFamily="50" charset="-128"/>
              </a:rPr>
              <a:t>【</a:t>
            </a:r>
            <a:r>
              <a:rPr kumimoji="1" lang="ja-JP" altLang="en-US" sz="1200" b="0" dirty="0">
                <a:latin typeface="BIZ UDPゴシック" panose="020B0400000000000000" pitchFamily="50" charset="-128"/>
                <a:ea typeface="BIZ UDPゴシック" panose="020B0400000000000000" pitchFamily="50" charset="-128"/>
              </a:rPr>
              <a:t>申込区分</a:t>
            </a:r>
            <a:r>
              <a:rPr kumimoji="1" lang="en-US" altLang="ja-JP" sz="1200" b="0" dirty="0">
                <a:latin typeface="BIZ UDPゴシック" panose="020B0400000000000000" pitchFamily="50" charset="-128"/>
                <a:ea typeface="BIZ UDPゴシック" panose="020B0400000000000000" pitchFamily="50" charset="-128"/>
              </a:rPr>
              <a:t>】</a:t>
            </a:r>
            <a:endParaRPr kumimoji="1" lang="ja-JP" altLang="en-US" sz="1200" b="0" dirty="0">
              <a:latin typeface="BIZ UDPゴシック" panose="020B0400000000000000" pitchFamily="50" charset="-128"/>
              <a:ea typeface="BIZ UDPゴシック" panose="020B0400000000000000" pitchFamily="50" charset="-128"/>
            </a:endParaRPr>
          </a:p>
        </p:txBody>
      </p:sp>
      <p:sp>
        <p:nvSpPr>
          <p:cNvPr id="26" name="Rectangle 376">
            <a:extLst>
              <a:ext uri="{FF2B5EF4-FFF2-40B4-BE49-F238E27FC236}">
                <a16:creationId xmlns:a16="http://schemas.microsoft.com/office/drawing/2014/main" id="{7B07C6F6-CD31-4ACB-BB8B-9409F529B944}"/>
              </a:ext>
            </a:extLst>
          </p:cNvPr>
          <p:cNvSpPr>
            <a:spLocks noChangeArrowheads="1"/>
          </p:cNvSpPr>
          <p:nvPr/>
        </p:nvSpPr>
        <p:spPr bwMode="auto">
          <a:xfrm>
            <a:off x="129089" y="9124131"/>
            <a:ext cx="662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b="0" dirty="0">
                <a:latin typeface="BIZ UDPゴシック" panose="020B0400000000000000" pitchFamily="50" charset="-128"/>
                <a:ea typeface="BIZ UDPゴシック" panose="020B0400000000000000" pitchFamily="50" charset="-128"/>
              </a:rPr>
              <a:t>こちらの「協賛に関する承諾書」び必要事項をお書き添えいただき、メール添付または</a:t>
            </a:r>
            <a:r>
              <a:rPr lang="en-US" altLang="ja-JP" sz="1000" b="0" dirty="0">
                <a:latin typeface="BIZ UDPゴシック" panose="020B0400000000000000" pitchFamily="50" charset="-128"/>
                <a:ea typeface="BIZ UDPゴシック" panose="020B0400000000000000" pitchFamily="50" charset="-128"/>
              </a:rPr>
              <a:t>FAX</a:t>
            </a:r>
            <a:r>
              <a:rPr lang="ja-JP" altLang="en-US" sz="1000" b="0" dirty="0">
                <a:latin typeface="BIZ UDPゴシック" panose="020B0400000000000000" pitchFamily="50" charset="-128"/>
                <a:ea typeface="BIZ UDPゴシック" panose="020B0400000000000000" pitchFamily="50" charset="-128"/>
              </a:rPr>
              <a:t>にて下記に送信ください。</a:t>
            </a:r>
            <a:endParaRPr lang="en-US" altLang="ja-JP" sz="1000" b="0" dirty="0">
              <a:latin typeface="BIZ UDPゴシック" panose="020B0400000000000000" pitchFamily="50" charset="-128"/>
              <a:ea typeface="BIZ UDPゴシック" panose="020B0400000000000000" pitchFamily="50" charset="-128"/>
            </a:endParaRPr>
          </a:p>
          <a:p>
            <a:pPr eaLnBrk="1" hangingPunct="1">
              <a:spcBef>
                <a:spcPct val="0"/>
              </a:spcBef>
              <a:buFontTx/>
              <a:buNone/>
            </a:pPr>
            <a:r>
              <a:rPr lang="ja-JP" altLang="en-US" sz="1000" b="0" dirty="0">
                <a:latin typeface="BIZ UDPゴシック" panose="020B0400000000000000" pitchFamily="50" charset="-128"/>
                <a:ea typeface="BIZ UDPゴシック" panose="020B0400000000000000" pitchFamily="50" charset="-128"/>
              </a:rPr>
              <a:t>　公益社団法人企業情報化協会</a:t>
            </a:r>
            <a:r>
              <a:rPr lang="en-US" altLang="ja-JP" sz="1000" b="0" dirty="0">
                <a:latin typeface="BIZ UDPゴシック" panose="020B0400000000000000" pitchFamily="50" charset="-128"/>
                <a:ea typeface="BIZ UDPゴシック" panose="020B0400000000000000" pitchFamily="50" charset="-128"/>
              </a:rPr>
              <a:t>(IT</a:t>
            </a:r>
            <a:r>
              <a:rPr lang="ja-JP" altLang="en-US" sz="1000" b="0" dirty="0">
                <a:latin typeface="BIZ UDPゴシック" panose="020B0400000000000000" pitchFamily="50" charset="-128"/>
                <a:ea typeface="BIZ UDPゴシック" panose="020B0400000000000000" pitchFamily="50" charset="-128"/>
              </a:rPr>
              <a:t>協会</a:t>
            </a:r>
            <a:r>
              <a:rPr lang="en-US" altLang="ja-JP" sz="1000" b="0" dirty="0">
                <a:latin typeface="BIZ UDPゴシック" panose="020B0400000000000000" pitchFamily="50" charset="-128"/>
                <a:ea typeface="BIZ UDPゴシック" panose="020B0400000000000000" pitchFamily="50" charset="-128"/>
              </a:rPr>
              <a:t>)</a:t>
            </a:r>
            <a:r>
              <a:rPr lang="ja-JP" altLang="en-US" sz="1000" b="0" dirty="0">
                <a:latin typeface="BIZ UDPゴシック" panose="020B0400000000000000" pitchFamily="50" charset="-128"/>
                <a:ea typeface="BIZ UDPゴシック" panose="020B0400000000000000" pitchFamily="50" charset="-128"/>
              </a:rPr>
              <a:t>　カスタマーサポートシンポジウム事務局</a:t>
            </a:r>
            <a:endParaRPr lang="en-US" altLang="ja-JP" sz="1000" b="0" dirty="0">
              <a:latin typeface="BIZ UDPゴシック" panose="020B0400000000000000" pitchFamily="50" charset="-128"/>
              <a:ea typeface="BIZ UDPゴシック" panose="020B0400000000000000" pitchFamily="50" charset="-128"/>
            </a:endParaRPr>
          </a:p>
          <a:p>
            <a:pPr eaLnBrk="1" hangingPunct="1">
              <a:spcBef>
                <a:spcPct val="0"/>
              </a:spcBef>
              <a:buFontTx/>
              <a:buNone/>
            </a:pPr>
            <a:r>
              <a:rPr lang="ja-JP" altLang="en-US" sz="1000" b="0" dirty="0">
                <a:latin typeface="BIZ UDPゴシック" panose="020B0400000000000000" pitchFamily="50" charset="-128"/>
                <a:ea typeface="BIZ UDPゴシック" panose="020B0400000000000000" pitchFamily="50" charset="-128"/>
              </a:rPr>
              <a:t>　</a:t>
            </a:r>
            <a:r>
              <a:rPr lang="en-US" altLang="ja-JP" sz="1000" b="0" dirty="0">
                <a:latin typeface="BIZ UDPゴシック" panose="020B0400000000000000" pitchFamily="50" charset="-128"/>
                <a:ea typeface="BIZ UDPゴシック" panose="020B0400000000000000" pitchFamily="50" charset="-128"/>
              </a:rPr>
              <a:t>TEL:03-3434-6677   FAX:03-3459-1704  Email</a:t>
            </a:r>
            <a:r>
              <a:rPr lang="ja-JP" altLang="en-US" sz="1000" b="0" dirty="0">
                <a:latin typeface="BIZ UDPゴシック" panose="020B0400000000000000" pitchFamily="50" charset="-128"/>
                <a:ea typeface="BIZ UDPゴシック" panose="020B0400000000000000" pitchFamily="50" charset="-128"/>
              </a:rPr>
              <a:t>：</a:t>
            </a:r>
            <a:r>
              <a:rPr lang="en-US" altLang="ja-JP" sz="1000" b="0" dirty="0">
                <a:latin typeface="BIZ UDPゴシック" panose="020B0400000000000000" pitchFamily="50" charset="-128"/>
                <a:ea typeface="BIZ UDPゴシック" panose="020B0400000000000000" pitchFamily="50" charset="-128"/>
              </a:rPr>
              <a:t>info@jiit.or.jp</a:t>
            </a:r>
          </a:p>
          <a:p>
            <a:pPr eaLnBrk="1" hangingPunct="1">
              <a:spcBef>
                <a:spcPct val="0"/>
              </a:spcBef>
              <a:buFontTx/>
              <a:buNone/>
            </a:pPr>
            <a:r>
              <a:rPr lang="ja-JP" altLang="en-US" sz="1000" b="0" dirty="0">
                <a:latin typeface="BIZ UDPゴシック" panose="020B0400000000000000" pitchFamily="50" charset="-128"/>
                <a:ea typeface="BIZ UDPゴシック" panose="020B0400000000000000" pitchFamily="50" charset="-128"/>
              </a:rPr>
              <a:t>  〒</a:t>
            </a:r>
            <a:r>
              <a:rPr lang="en-US" altLang="ja-JP" sz="1000" b="0" dirty="0">
                <a:latin typeface="BIZ UDPゴシック" panose="020B0400000000000000" pitchFamily="50" charset="-128"/>
                <a:ea typeface="BIZ UDPゴシック" panose="020B0400000000000000" pitchFamily="50" charset="-128"/>
              </a:rPr>
              <a:t>105-0011</a:t>
            </a:r>
            <a:r>
              <a:rPr lang="ja-JP" altLang="en-US" sz="1000" b="0" dirty="0">
                <a:latin typeface="BIZ UDPゴシック" panose="020B0400000000000000" pitchFamily="50" charset="-128"/>
                <a:ea typeface="BIZ UDPゴシック" panose="020B0400000000000000" pitchFamily="50" charset="-128"/>
              </a:rPr>
              <a:t>　東京都港区芝公園</a:t>
            </a:r>
            <a:r>
              <a:rPr lang="en-US" altLang="ja-JP" sz="1000" b="0" dirty="0">
                <a:latin typeface="BIZ UDPゴシック" panose="020B0400000000000000" pitchFamily="50" charset="-128"/>
                <a:ea typeface="BIZ UDPゴシック" panose="020B0400000000000000" pitchFamily="50" charset="-128"/>
              </a:rPr>
              <a:t>3-1-22</a:t>
            </a:r>
            <a:r>
              <a:rPr lang="ja-JP" altLang="en-US" sz="1000" b="0" dirty="0">
                <a:latin typeface="BIZ UDPゴシック" panose="020B0400000000000000" pitchFamily="50" charset="-128"/>
                <a:ea typeface="BIZ UDPゴシック" panose="020B0400000000000000" pitchFamily="50" charset="-128"/>
              </a:rPr>
              <a:t>　日本能率協会ビル３</a:t>
            </a:r>
            <a:r>
              <a:rPr lang="en-US" altLang="ja-JP" sz="1000" b="0" dirty="0">
                <a:latin typeface="BIZ UDPゴシック" panose="020B0400000000000000" pitchFamily="50" charset="-128"/>
                <a:ea typeface="BIZ UDPゴシック" panose="020B0400000000000000" pitchFamily="50" charset="-128"/>
              </a:rPr>
              <a:t>F</a:t>
            </a:r>
            <a:endParaRPr lang="ja-JP" altLang="en-US" sz="1000" b="0"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59517E72-5DA4-4E8E-82F4-7332D10DCFED}"/>
              </a:ext>
            </a:extLst>
          </p:cNvPr>
          <p:cNvSpPr txBox="1"/>
          <p:nvPr/>
        </p:nvSpPr>
        <p:spPr>
          <a:xfrm>
            <a:off x="478311" y="219437"/>
            <a:ext cx="5580000" cy="461665"/>
          </a:xfrm>
          <a:prstGeom prst="rect">
            <a:avLst/>
          </a:prstGeom>
          <a:noFill/>
        </p:spPr>
        <p:txBody>
          <a:bodyPr wrap="square" rtlCol="0">
            <a:spAutoFit/>
          </a:bodyPr>
          <a:lstStyle/>
          <a:p>
            <a:r>
              <a:rPr kumimoji="1" lang="ja-JP" altLang="en-US" sz="2400" b="1" dirty="0">
                <a:latin typeface="BIZ UDPゴシック" panose="020B0400000000000000" pitchFamily="50" charset="-128"/>
                <a:ea typeface="BIZ UDPゴシック" panose="020B0400000000000000" pitchFamily="50" charset="-128"/>
              </a:rPr>
              <a:t>カスタマーサポートシンポジウム </a:t>
            </a:r>
            <a:r>
              <a:rPr kumimoji="1" lang="en-US" altLang="ja-JP" sz="2400" b="1" dirty="0">
                <a:latin typeface="BIZ UDPゴシック" panose="020B0400000000000000" pitchFamily="50" charset="-128"/>
                <a:ea typeface="BIZ UDPゴシック" panose="020B0400000000000000" pitchFamily="50" charset="-128"/>
              </a:rPr>
              <a:t>20</a:t>
            </a:r>
            <a:r>
              <a:rPr kumimoji="1" lang="ja-JP" altLang="en-US" sz="2400" b="1" dirty="0">
                <a:latin typeface="BIZ UDPゴシック" panose="020B0400000000000000" pitchFamily="50" charset="-128"/>
                <a:ea typeface="BIZ UDPゴシック" panose="020B0400000000000000" pitchFamily="50" charset="-128"/>
              </a:rPr>
              <a:t>２</a:t>
            </a:r>
            <a:r>
              <a:rPr kumimoji="1" lang="en-US" altLang="ja-JP" sz="2400" b="1" dirty="0">
                <a:latin typeface="BIZ UDPゴシック" panose="020B0400000000000000" pitchFamily="50" charset="-128"/>
                <a:ea typeface="BIZ UDPゴシック" panose="020B0400000000000000" pitchFamily="50" charset="-128"/>
              </a:rPr>
              <a:t>4</a:t>
            </a:r>
            <a:endParaRPr kumimoji="1" lang="ja-JP" altLang="en-US" sz="2400" b="1" dirty="0">
              <a:latin typeface="BIZ UDPゴシック" panose="020B0400000000000000" pitchFamily="50" charset="-128"/>
              <a:ea typeface="BIZ UDPゴシック" panose="020B0400000000000000" pitchFamily="50" charset="-128"/>
            </a:endParaRPr>
          </a:p>
        </p:txBody>
      </p:sp>
      <p:graphicFrame>
        <p:nvGraphicFramePr>
          <p:cNvPr id="25" name="Group 340">
            <a:extLst>
              <a:ext uri="{FF2B5EF4-FFF2-40B4-BE49-F238E27FC236}">
                <a16:creationId xmlns:a16="http://schemas.microsoft.com/office/drawing/2014/main" id="{7F5FC57D-4318-40CD-B608-332B2071E132}"/>
              </a:ext>
            </a:extLst>
          </p:cNvPr>
          <p:cNvGraphicFramePr>
            <a:graphicFrameLocks noGrp="1"/>
          </p:cNvGraphicFramePr>
          <p:nvPr>
            <p:extLst>
              <p:ext uri="{D42A27DB-BD31-4B8C-83A1-F6EECF244321}">
                <p14:modId xmlns:p14="http://schemas.microsoft.com/office/powerpoint/2010/main" val="1918779089"/>
              </p:ext>
            </p:extLst>
          </p:nvPr>
        </p:nvGraphicFramePr>
        <p:xfrm>
          <a:off x="250964" y="6164363"/>
          <a:ext cx="6391275" cy="2105106"/>
        </p:xfrm>
        <a:graphic>
          <a:graphicData uri="http://schemas.openxmlformats.org/drawingml/2006/table">
            <a:tbl>
              <a:tblPr/>
              <a:tblGrid>
                <a:gridCol w="1008063">
                  <a:extLst>
                    <a:ext uri="{9D8B030D-6E8A-4147-A177-3AD203B41FA5}">
                      <a16:colId xmlns:a16="http://schemas.microsoft.com/office/drawing/2014/main" val="20000"/>
                    </a:ext>
                  </a:extLst>
                </a:gridCol>
                <a:gridCol w="2871443">
                  <a:extLst>
                    <a:ext uri="{9D8B030D-6E8A-4147-A177-3AD203B41FA5}">
                      <a16:colId xmlns:a16="http://schemas.microsoft.com/office/drawing/2014/main" val="20001"/>
                    </a:ext>
                  </a:extLst>
                </a:gridCol>
                <a:gridCol w="717365">
                  <a:extLst>
                    <a:ext uri="{9D8B030D-6E8A-4147-A177-3AD203B41FA5}">
                      <a16:colId xmlns:a16="http://schemas.microsoft.com/office/drawing/2014/main" val="2134629051"/>
                    </a:ext>
                  </a:extLst>
                </a:gridCol>
                <a:gridCol w="1794404">
                  <a:extLst>
                    <a:ext uri="{9D8B030D-6E8A-4147-A177-3AD203B41FA5}">
                      <a16:colId xmlns:a16="http://schemas.microsoft.com/office/drawing/2014/main" val="3299683776"/>
                    </a:ext>
                  </a:extLst>
                </a:gridCol>
              </a:tblGrid>
              <a:tr h="274168">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r>
                        <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請求書送付先</a:t>
                      </a:r>
                      <a:r>
                        <a:rPr kumimoji="1" lang="en-US"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  </a:t>
                      </a:r>
                      <a:r>
                        <a:rPr kumimoji="1" lang="ja-JP" altLang="en-US" sz="1000" b="0" i="0" u="none" strike="noStrike" cap="none" normalizeH="0" baseline="0" dirty="0">
                          <a:ln>
                            <a:noFill/>
                          </a:ln>
                          <a:solidFill>
                            <a:schemeClr val="accent2">
                              <a:lumMod val="75000"/>
                            </a:schemeClr>
                          </a:solidFill>
                          <a:effectLst/>
                          <a:latin typeface="BIZ UDPゴシック" panose="020B0400000000000000" pitchFamily="50" charset="-128"/>
                          <a:ea typeface="BIZ UDPゴシック" panose="020B0400000000000000" pitchFamily="50" charset="-128"/>
                        </a:rPr>
                        <a:t>後日メールにて送付させていただきます。</a:t>
                      </a:r>
                      <a:r>
                        <a:rPr kumimoji="1" lang="en-US" altLang="ja-JP" sz="1000" b="0" i="0" u="none" strike="noStrike" cap="none" normalizeH="0" baseline="0" dirty="0">
                          <a:ln>
                            <a:noFill/>
                          </a:ln>
                          <a:solidFill>
                            <a:schemeClr val="accent2">
                              <a:lumMod val="75000"/>
                            </a:schemeClr>
                          </a:solidFill>
                          <a:effectLst/>
                          <a:latin typeface="BIZ UDPゴシック" panose="020B0400000000000000" pitchFamily="50" charset="-128"/>
                          <a:ea typeface="BIZ UDPゴシック" panose="020B0400000000000000" pitchFamily="50" charset="-128"/>
                        </a:rPr>
                        <a:t>※</a:t>
                      </a:r>
                      <a:r>
                        <a:rPr kumimoji="1" lang="ja-JP" altLang="en-US" sz="1000" b="0" i="0" u="none" strike="noStrike" cap="none" normalizeH="0" baseline="0" dirty="0">
                          <a:ln>
                            <a:noFill/>
                          </a:ln>
                          <a:solidFill>
                            <a:schemeClr val="accent2">
                              <a:lumMod val="75000"/>
                            </a:schemeClr>
                          </a:solidFill>
                          <a:effectLst/>
                          <a:latin typeface="BIZ UDPゴシック" panose="020B0400000000000000" pitchFamily="50" charset="-128"/>
                          <a:ea typeface="BIZ UDPゴシック" panose="020B0400000000000000" pitchFamily="50" charset="-128"/>
                        </a:rPr>
                        <a:t>原本がご入用の場合は要望欄に記載ください。</a:t>
                      </a:r>
                      <a:endParaRPr kumimoji="1" lang="en-US" altLang="ja-JP" sz="1000" b="0" i="0" u="none" strike="noStrike" cap="none" normalizeH="0" baseline="0" dirty="0">
                        <a:ln>
                          <a:noFill/>
                        </a:ln>
                        <a:solidFill>
                          <a:schemeClr val="accent2">
                            <a:lumMod val="75000"/>
                          </a:schemeClr>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74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会社名</a:t>
                      </a: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311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所在地</a:t>
                      </a: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endParaRPr kumimoji="1" lang="en-US"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274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所属・役職</a:t>
                      </a: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274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お名前</a:t>
                      </a: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30883231"/>
                  </a:ext>
                </a:extLst>
              </a:tr>
              <a:tr h="274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E-mail</a:t>
                      </a:r>
                      <a:endPar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TEL</a:t>
                      </a:r>
                      <a:endPar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3697674"/>
                  </a:ext>
                </a:extLst>
              </a:tr>
              <a:tr h="274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要望欄</a:t>
                      </a: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T="45645" marB="45645"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25869173"/>
                  </a:ext>
                </a:extLst>
              </a:tr>
            </a:tbl>
          </a:graphicData>
        </a:graphic>
      </p:graphicFrame>
      <p:sp>
        <p:nvSpPr>
          <p:cNvPr id="27" name="正方形/長方形 26">
            <a:extLst>
              <a:ext uri="{FF2B5EF4-FFF2-40B4-BE49-F238E27FC236}">
                <a16:creationId xmlns:a16="http://schemas.microsoft.com/office/drawing/2014/main" id="{37AE4AD8-EA85-45C0-8085-720E85880302}"/>
              </a:ext>
            </a:extLst>
          </p:cNvPr>
          <p:cNvSpPr/>
          <p:nvPr/>
        </p:nvSpPr>
        <p:spPr bwMode="auto">
          <a:xfrm>
            <a:off x="-7859" y="8721725"/>
            <a:ext cx="6864980" cy="360000"/>
          </a:xfrm>
          <a:prstGeom prst="rect">
            <a:avLst/>
          </a:prstGeom>
          <a:solidFill>
            <a:schemeClr val="accent6"/>
          </a:solidFill>
          <a:ln w="2857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200" b="1" i="0" u="none" strike="noStrike" cap="none" normalizeH="0" baseline="0">
              <a:ln>
                <a:noFill/>
              </a:ln>
              <a:solidFill>
                <a:srgbClr val="006600"/>
              </a:solidFill>
              <a:effectLst/>
              <a:latin typeface="Arial" charset="0"/>
              <a:ea typeface="ＭＳ Ｐゴシック" pitchFamily="50" charset="-128"/>
            </a:endParaRPr>
          </a:p>
        </p:txBody>
      </p:sp>
      <p:sp>
        <p:nvSpPr>
          <p:cNvPr id="28" name="テキスト ボックス 27">
            <a:extLst>
              <a:ext uri="{FF2B5EF4-FFF2-40B4-BE49-F238E27FC236}">
                <a16:creationId xmlns:a16="http://schemas.microsoft.com/office/drawing/2014/main" id="{EF690177-C2F4-4130-BDA3-7D9A028D53E6}"/>
              </a:ext>
            </a:extLst>
          </p:cNvPr>
          <p:cNvSpPr txBox="1"/>
          <p:nvPr/>
        </p:nvSpPr>
        <p:spPr>
          <a:xfrm>
            <a:off x="359527" y="8794003"/>
            <a:ext cx="6490614" cy="215444"/>
          </a:xfrm>
          <a:prstGeom prst="rect">
            <a:avLst/>
          </a:prstGeom>
          <a:noFill/>
        </p:spPr>
        <p:txBody>
          <a:bodyPr wrap="square" tIns="0" bIns="0" rtlCol="0" anchor="ctr" anchorCtr="0">
            <a:spAutoFit/>
          </a:bodyPr>
          <a:lstStyle/>
          <a:p>
            <a:r>
              <a:rPr kumimoji="1" lang="ja-JP" altLang="en-US" sz="1400" dirty="0">
                <a:ln w="19050">
                  <a:solidFill>
                    <a:schemeClr val="bg1"/>
                  </a:solidFill>
                </a:ln>
                <a:solidFill>
                  <a:schemeClr val="bg1"/>
                </a:solidFill>
                <a:latin typeface="BIZ UDPゴシック" panose="020B0400000000000000" pitchFamily="50" charset="-128"/>
                <a:ea typeface="BIZ UDPゴシック" panose="020B0400000000000000" pitchFamily="50" charset="-128"/>
                <a:cs typeface="Microsoft GothicNeo Light" panose="020B0503020000020004" pitchFamily="34" charset="-127"/>
              </a:rPr>
              <a:t>お申込方法・問合せ先</a:t>
            </a:r>
            <a:endParaRPr kumimoji="1" lang="en-US" altLang="ja-JP" sz="1400" dirty="0">
              <a:ln w="19050">
                <a:solidFill>
                  <a:schemeClr val="bg1"/>
                </a:solidFill>
              </a:ln>
              <a:solidFill>
                <a:schemeClr val="bg1"/>
              </a:solidFill>
              <a:latin typeface="BIZ UDPゴシック" panose="020B0400000000000000" pitchFamily="50" charset="-128"/>
              <a:ea typeface="BIZ UDPゴシック" panose="020B0400000000000000" pitchFamily="50" charset="-128"/>
              <a:cs typeface="Microsoft GothicNeo Light" panose="020B0503020000020004" pitchFamily="34" charset="-127"/>
            </a:endParaRPr>
          </a:p>
        </p:txBody>
      </p:sp>
      <p:sp>
        <p:nvSpPr>
          <p:cNvPr id="29" name="斜め縞 28">
            <a:extLst>
              <a:ext uri="{FF2B5EF4-FFF2-40B4-BE49-F238E27FC236}">
                <a16:creationId xmlns:a16="http://schemas.microsoft.com/office/drawing/2014/main" id="{A2213A09-A153-48DD-973D-928C818E3373}"/>
              </a:ext>
            </a:extLst>
          </p:cNvPr>
          <p:cNvSpPr/>
          <p:nvPr/>
        </p:nvSpPr>
        <p:spPr>
          <a:xfrm>
            <a:off x="-7859" y="8721725"/>
            <a:ext cx="423382" cy="360000"/>
          </a:xfrm>
          <a:prstGeom prst="diagStrip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テキスト ボックス 3">
            <a:extLst>
              <a:ext uri="{FF2B5EF4-FFF2-40B4-BE49-F238E27FC236}">
                <a16:creationId xmlns:a16="http://schemas.microsoft.com/office/drawing/2014/main" id="{D38A50C1-264C-0005-67A6-E83FCD47E225}"/>
              </a:ext>
            </a:extLst>
          </p:cNvPr>
          <p:cNvSpPr txBox="1"/>
          <p:nvPr/>
        </p:nvSpPr>
        <p:spPr>
          <a:xfrm>
            <a:off x="317543" y="1795816"/>
            <a:ext cx="1649811"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アーカイブ配信のみ</a:t>
            </a:r>
            <a:endParaRPr kumimoji="1" lang="ja-JP" altLang="en-US" sz="1200" b="0" dirty="0">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DC02FFB4-27F0-4EDB-073E-F2A16B9EE790}"/>
              </a:ext>
            </a:extLst>
          </p:cNvPr>
          <p:cNvSpPr txBox="1"/>
          <p:nvPr/>
        </p:nvSpPr>
        <p:spPr>
          <a:xfrm>
            <a:off x="3582656" y="1813970"/>
            <a:ext cx="1953849"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アーカイブ配信＋会場講演</a:t>
            </a:r>
            <a:endParaRPr kumimoji="1" lang="ja-JP" altLang="en-US" sz="1200" b="0" dirty="0">
              <a:latin typeface="BIZ UDPゴシック" panose="020B0400000000000000" pitchFamily="50" charset="-128"/>
              <a:ea typeface="BIZ UDPゴシック" panose="020B0400000000000000" pitchFamily="50" charset="-128"/>
            </a:endParaRPr>
          </a:p>
        </p:txBody>
      </p:sp>
      <p:sp>
        <p:nvSpPr>
          <p:cNvPr id="7" name="Text Box 10">
            <a:extLst>
              <a:ext uri="{FF2B5EF4-FFF2-40B4-BE49-F238E27FC236}">
                <a16:creationId xmlns:a16="http://schemas.microsoft.com/office/drawing/2014/main" id="{ADF4B237-DD0A-EA93-68F4-10EEE994A37B}"/>
              </a:ext>
            </a:extLst>
          </p:cNvPr>
          <p:cNvSpPr txBox="1">
            <a:spLocks noChangeArrowheads="1"/>
          </p:cNvSpPr>
          <p:nvPr/>
        </p:nvSpPr>
        <p:spPr bwMode="auto">
          <a:xfrm>
            <a:off x="3492679" y="2034555"/>
            <a:ext cx="2340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ts val="0"/>
              </a:spcBef>
              <a:buFontTx/>
              <a:buNone/>
            </a:pPr>
            <a:r>
              <a:rPr lang="ja-JP" altLang="en-US" sz="1200" b="0" dirty="0">
                <a:latin typeface="BIZ UDPゴシック" panose="020B0400000000000000" pitchFamily="50" charset="-128"/>
                <a:ea typeface="BIZ UDPゴシック" panose="020B0400000000000000" pitchFamily="50" charset="-128"/>
              </a:rPr>
              <a:t>□　会　員 ・ 準会員</a:t>
            </a:r>
            <a:endParaRPr lang="en-US" altLang="ja-JP" sz="1200" b="0" dirty="0">
              <a:latin typeface="BIZ UDPゴシック" panose="020B0400000000000000" pitchFamily="50" charset="-128"/>
              <a:ea typeface="BIZ UDPゴシック" panose="020B0400000000000000" pitchFamily="50" charset="-128"/>
            </a:endParaRPr>
          </a:p>
          <a:p>
            <a:pPr eaLnBrk="1" hangingPunct="1">
              <a:spcBef>
                <a:spcPts val="0"/>
              </a:spcBef>
              <a:buFontTx/>
              <a:buNone/>
            </a:pPr>
            <a:r>
              <a:rPr lang="ja-JP" altLang="en-US" sz="1200" b="0" dirty="0">
                <a:latin typeface="BIZ UDPゴシック" panose="020B0400000000000000" pitchFamily="50" charset="-128"/>
                <a:ea typeface="BIZ UDPゴシック" panose="020B0400000000000000" pitchFamily="50" charset="-128"/>
              </a:rPr>
              <a:t>□　非会員（上記以外</a:t>
            </a:r>
            <a:r>
              <a:rPr lang="ja-JP" altLang="en-US" sz="1000" b="0" dirty="0">
                <a:latin typeface="BIZ UDPゴシック" panose="020B0400000000000000" pitchFamily="50" charset="-128"/>
                <a:ea typeface="BIZ UDPゴシック" panose="020B0400000000000000" pitchFamily="50" charset="-128"/>
              </a:rPr>
              <a:t>）</a:t>
            </a:r>
            <a:r>
              <a:rPr lang="ja-JP" altLang="en-US" sz="1400" b="0" dirty="0">
                <a:latin typeface="BIZ UDPゴシック" panose="020B0400000000000000" pitchFamily="50" charset="-128"/>
                <a:ea typeface="BIZ UDPゴシック" panose="020B0400000000000000" pitchFamily="50" charset="-128"/>
              </a:rPr>
              <a:t>　　　　　　　　　 　</a:t>
            </a:r>
            <a:r>
              <a:rPr lang="en-US" altLang="ja-JP" sz="1400" b="0" dirty="0">
                <a:latin typeface="BIZ UDPゴシック" panose="020B0400000000000000" pitchFamily="50" charset="-128"/>
                <a:ea typeface="BIZ UDPゴシック" panose="020B0400000000000000" pitchFamily="50" charset="-128"/>
              </a:rPr>
              <a:t>	</a:t>
            </a:r>
            <a:endParaRPr lang="ja-JP" altLang="en-US" sz="1400" b="0" dirty="0">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6C7B6E64-8DB6-2761-346D-46CB87AA997D}"/>
              </a:ext>
            </a:extLst>
          </p:cNvPr>
          <p:cNvSpPr txBox="1"/>
          <p:nvPr/>
        </p:nvSpPr>
        <p:spPr>
          <a:xfrm>
            <a:off x="5007773" y="2042382"/>
            <a:ext cx="1649811" cy="461665"/>
          </a:xfrm>
          <a:prstGeom prst="rect">
            <a:avLst/>
          </a:prstGeom>
          <a:noFill/>
        </p:spPr>
        <p:txBody>
          <a:bodyPr wrap="none" rtlCol="0">
            <a:spAutoFit/>
          </a:bodyPr>
          <a:lstStyle/>
          <a:p>
            <a:r>
              <a:rPr lang="en-US" altLang="ja-JP" sz="1200" dirty="0">
                <a:latin typeface="BIZ UDPゴシック" panose="020B0400000000000000" pitchFamily="50" charset="-128"/>
                <a:ea typeface="BIZ UDPゴシック" panose="020B0400000000000000" pitchFamily="50" charset="-128"/>
              </a:rPr>
              <a:t>66</a:t>
            </a:r>
            <a:r>
              <a:rPr lang="en-US" altLang="ja-JP" sz="1200" b="0" dirty="0">
                <a:latin typeface="BIZ UDPゴシック" panose="020B0400000000000000" pitchFamily="50" charset="-128"/>
                <a:ea typeface="BIZ UDPゴシック" panose="020B0400000000000000" pitchFamily="50" charset="-128"/>
              </a:rPr>
              <a:t>0</a:t>
            </a:r>
            <a:r>
              <a:rPr kumimoji="1" lang="en-US" altLang="ja-JP" sz="1200" b="0" dirty="0">
                <a:latin typeface="BIZ UDPゴシック" panose="020B0400000000000000" pitchFamily="50" charset="-128"/>
                <a:ea typeface="BIZ UDPゴシック" panose="020B0400000000000000" pitchFamily="50" charset="-128"/>
              </a:rPr>
              <a:t>,000</a:t>
            </a:r>
            <a:r>
              <a:rPr kumimoji="1" lang="ja-JP" altLang="en-US" sz="1200" b="0" dirty="0">
                <a:latin typeface="BIZ UDPゴシック" panose="020B0400000000000000" pitchFamily="50" charset="-128"/>
                <a:ea typeface="BIZ UDPゴシック" panose="020B0400000000000000" pitchFamily="50" charset="-128"/>
              </a:rPr>
              <a:t>円　</a:t>
            </a:r>
            <a:r>
              <a:rPr kumimoji="1" lang="en-US" altLang="ja-JP" sz="1200" b="0" dirty="0">
                <a:latin typeface="BIZ UDPゴシック" panose="020B0400000000000000" pitchFamily="50" charset="-128"/>
                <a:ea typeface="BIZ UDPゴシック" panose="020B0400000000000000" pitchFamily="50" charset="-128"/>
              </a:rPr>
              <a:t>(</a:t>
            </a:r>
            <a:r>
              <a:rPr kumimoji="1" lang="ja-JP" altLang="en-US" sz="1200" b="0" dirty="0">
                <a:latin typeface="BIZ UDPゴシック" panose="020B0400000000000000" pitchFamily="50" charset="-128"/>
                <a:ea typeface="BIZ UDPゴシック" panose="020B0400000000000000" pitchFamily="50" charset="-128"/>
              </a:rPr>
              <a:t>税込</a:t>
            </a:r>
            <a:r>
              <a:rPr kumimoji="1" lang="en-US" altLang="ja-JP" sz="1200" b="0" dirty="0">
                <a:latin typeface="BIZ UDPゴシック" panose="020B0400000000000000" pitchFamily="50" charset="-128"/>
                <a:ea typeface="BIZ UDPゴシック" panose="020B0400000000000000" pitchFamily="50" charset="-128"/>
              </a:rPr>
              <a:t>)</a:t>
            </a:r>
          </a:p>
          <a:p>
            <a:r>
              <a:rPr lang="en-US" altLang="ja-JP" sz="1200" dirty="0">
                <a:latin typeface="BIZ UDPゴシック" panose="020B0400000000000000" pitchFamily="50" charset="-128"/>
                <a:ea typeface="BIZ UDPゴシック" panose="020B0400000000000000" pitchFamily="50" charset="-128"/>
              </a:rPr>
              <a:t>77</a:t>
            </a:r>
            <a:r>
              <a:rPr lang="en-US" altLang="ja-JP" sz="1200" b="0" dirty="0">
                <a:latin typeface="BIZ UDPゴシック" panose="020B0400000000000000" pitchFamily="50" charset="-128"/>
                <a:ea typeface="BIZ UDPゴシック" panose="020B0400000000000000" pitchFamily="50" charset="-128"/>
              </a:rPr>
              <a:t>0,000</a:t>
            </a:r>
            <a:r>
              <a:rPr lang="ja-JP" altLang="en-US" sz="1200" b="0" dirty="0">
                <a:latin typeface="BIZ UDPゴシック" panose="020B0400000000000000" pitchFamily="50" charset="-128"/>
                <a:ea typeface="BIZ UDPゴシック" panose="020B0400000000000000" pitchFamily="50" charset="-128"/>
              </a:rPr>
              <a:t>円  </a:t>
            </a:r>
            <a:r>
              <a:rPr lang="en-US" altLang="ja-JP" sz="1200" b="0" dirty="0">
                <a:latin typeface="BIZ UDPゴシック" panose="020B0400000000000000" pitchFamily="50" charset="-128"/>
                <a:ea typeface="BIZ UDPゴシック" panose="020B0400000000000000" pitchFamily="50" charset="-128"/>
              </a:rPr>
              <a:t>(</a:t>
            </a:r>
            <a:r>
              <a:rPr lang="ja-JP" altLang="en-US" sz="1200" b="0" dirty="0">
                <a:latin typeface="BIZ UDPゴシック" panose="020B0400000000000000" pitchFamily="50" charset="-128"/>
                <a:ea typeface="BIZ UDPゴシック" panose="020B0400000000000000" pitchFamily="50" charset="-128"/>
              </a:rPr>
              <a:t>税込</a:t>
            </a:r>
            <a:r>
              <a:rPr lang="en-US" altLang="ja-JP" sz="1200" b="0" dirty="0">
                <a:latin typeface="BIZ UDPゴシック" panose="020B0400000000000000" pitchFamily="50" charset="-128"/>
                <a:ea typeface="BIZ UDPゴシック" panose="020B0400000000000000" pitchFamily="50" charset="-128"/>
              </a:rPr>
              <a:t>)</a:t>
            </a:r>
          </a:p>
        </p:txBody>
      </p:sp>
    </p:spTree>
    <p:extLst>
      <p:ext uri="{BB962C8B-B14F-4D97-AF65-F5344CB8AC3E}">
        <p14:creationId xmlns:p14="http://schemas.microsoft.com/office/powerpoint/2010/main" val="227801348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TotalTime>
  <Words>327</Words>
  <Application>Microsoft Office PowerPoint</Application>
  <PresentationFormat>A4 210 x 297 mm</PresentationFormat>
  <Paragraphs>47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ＭＳ Ｐゴシック</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木之村 博子</dc:creator>
  <cp:lastModifiedBy>鈴木 健太郎</cp:lastModifiedBy>
  <cp:revision>11</cp:revision>
  <dcterms:created xsi:type="dcterms:W3CDTF">2021-10-10T07:29:37Z</dcterms:created>
  <dcterms:modified xsi:type="dcterms:W3CDTF">2024-01-19T01:42:41Z</dcterms:modified>
</cp:coreProperties>
</file>